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08d37e5a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08d37e5a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d08d37e5a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d08d37e5a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Project Name: T-20 World Cup 2022 Data Analysis</a:t>
            </a:r>
            <a:endParaRPr sz="3900"/>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                         </a:t>
            </a:r>
            <a:r>
              <a:rPr lang="en" sz="2400"/>
              <a:t>Batch – MIP-ML-10</a:t>
            </a:r>
            <a:endParaRPr b="1" sz="2400"/>
          </a:p>
        </p:txBody>
      </p:sp>
      <p:pic>
        <p:nvPicPr>
          <p:cNvPr id="74" name="Google Shape;74;p13"/>
          <p:cNvPicPr preferRelativeResize="0"/>
          <p:nvPr/>
        </p:nvPicPr>
        <p:blipFill>
          <a:blip r:embed="rId3">
            <a:alphaModFix/>
          </a:blip>
          <a:stretch>
            <a:fillRect/>
          </a:stretch>
        </p:blipFill>
        <p:spPr>
          <a:xfrm>
            <a:off x="0" y="0"/>
            <a:ext cx="1783175" cy="1783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430025" y="206200"/>
            <a:ext cx="8388000" cy="4620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152400" y="152400"/>
            <a:ext cx="8839200" cy="4758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52400" y="152400"/>
            <a:ext cx="8839199" cy="1600849"/>
          </a:xfrm>
          <a:prstGeom prst="rect">
            <a:avLst/>
          </a:prstGeom>
          <a:noFill/>
          <a:ln>
            <a:noFill/>
          </a:ln>
        </p:spPr>
      </p:pic>
      <p:pic>
        <p:nvPicPr>
          <p:cNvPr id="149" name="Google Shape;149;p24"/>
          <p:cNvPicPr preferRelativeResize="0"/>
          <p:nvPr/>
        </p:nvPicPr>
        <p:blipFill>
          <a:blip r:embed="rId4">
            <a:alphaModFix/>
          </a:blip>
          <a:stretch>
            <a:fillRect/>
          </a:stretch>
        </p:blipFill>
        <p:spPr>
          <a:xfrm>
            <a:off x="3543000" y="1919649"/>
            <a:ext cx="5184570" cy="3085451"/>
          </a:xfrm>
          <a:prstGeom prst="rect">
            <a:avLst/>
          </a:prstGeom>
          <a:noFill/>
          <a:ln>
            <a:noFill/>
          </a:ln>
        </p:spPr>
      </p:pic>
      <p:sp>
        <p:nvSpPr>
          <p:cNvPr id="150" name="Google Shape;150;p24"/>
          <p:cNvSpPr txBox="1"/>
          <p:nvPr/>
        </p:nvSpPr>
        <p:spPr>
          <a:xfrm>
            <a:off x="191700" y="2319825"/>
            <a:ext cx="1191600" cy="17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
        <p:nvSpPr>
          <p:cNvPr id="151" name="Google Shape;151;p24"/>
          <p:cNvSpPr/>
          <p:nvPr/>
        </p:nvSpPr>
        <p:spPr>
          <a:xfrm>
            <a:off x="222450" y="2196825"/>
            <a:ext cx="2929200" cy="233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Statistical Insights given in figure</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p25"/>
          <p:cNvPicPr preferRelativeResize="0"/>
          <p:nvPr/>
        </p:nvPicPr>
        <p:blipFill>
          <a:blip r:embed="rId4">
            <a:alphaModFix/>
          </a:blip>
          <a:stretch>
            <a:fillRect/>
          </a:stretch>
        </p:blipFill>
        <p:spPr>
          <a:xfrm>
            <a:off x="2444700" y="162737"/>
            <a:ext cx="4254600" cy="4818038"/>
          </a:xfrm>
          <a:prstGeom prst="rect">
            <a:avLst/>
          </a:prstGeom>
          <a:noFill/>
          <a:ln>
            <a:noFill/>
          </a:ln>
        </p:spPr>
      </p:pic>
      <p:sp>
        <p:nvSpPr>
          <p:cNvPr id="157" name="Google Shape;157;p25"/>
          <p:cNvSpPr txBox="1"/>
          <p:nvPr/>
        </p:nvSpPr>
        <p:spPr>
          <a:xfrm>
            <a:off x="2855550" y="5566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Conclusion</a:t>
            </a:r>
            <a:endParaRPr b="1" sz="3000">
              <a:solidFill>
                <a:schemeClr val="lt2"/>
              </a:solidFill>
              <a:latin typeface="Raleway"/>
              <a:ea typeface="Raleway"/>
              <a:cs typeface="Raleway"/>
              <a:sym typeface="Raleway"/>
            </a:endParaRPr>
          </a:p>
        </p:txBody>
      </p:sp>
      <p:sp>
        <p:nvSpPr>
          <p:cNvPr id="158" name="Google Shape;158;p25"/>
          <p:cNvSpPr txBox="1"/>
          <p:nvPr>
            <p:ph idx="4294967295" type="body"/>
          </p:nvPr>
        </p:nvSpPr>
        <p:spPr>
          <a:xfrm>
            <a:off x="2855550" y="1377478"/>
            <a:ext cx="3432900" cy="16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100">
                <a:latin typeface="Raleway"/>
                <a:ea typeface="Raleway"/>
                <a:cs typeface="Raleway"/>
                <a:sym typeface="Raleway"/>
              </a:rPr>
              <a:t>This project presents a thrilling opportunity to analyze real-world T-20 cricket data and draw meaningful insights from it. By the end of this project, you'll have developed strong analytical skills, honed your data analysis techniques, and have the ability to provide a comprehensive understanding of the T-20 World Cup 2022.</a:t>
            </a:r>
            <a:endParaRPr sz="1100">
              <a:latin typeface="Raleway"/>
              <a:ea typeface="Raleway"/>
              <a:cs typeface="Raleway"/>
              <a:sym typeface="Raleway"/>
            </a:endParaRPr>
          </a:p>
          <a:p>
            <a:pPr indent="0" lvl="0" marL="0" rtl="0" algn="l">
              <a:spcBef>
                <a:spcPts val="1200"/>
              </a:spcBef>
              <a:spcAft>
                <a:spcPts val="1200"/>
              </a:spcAft>
              <a:buNone/>
            </a:pPr>
            <a:r>
              <a:t/>
            </a:r>
            <a:endParaRPr sz="700">
              <a:latin typeface="Raleway"/>
              <a:ea typeface="Raleway"/>
              <a:cs typeface="Raleway"/>
              <a:sym typeface="Raleway"/>
            </a:endParaRPr>
          </a:p>
        </p:txBody>
      </p:sp>
      <p:pic>
        <p:nvPicPr>
          <p:cNvPr id="159" name="Google Shape;159;p25"/>
          <p:cNvPicPr preferRelativeResize="0"/>
          <p:nvPr/>
        </p:nvPicPr>
        <p:blipFill>
          <a:blip r:embed="rId5">
            <a:alphaModFix/>
          </a:blip>
          <a:stretch>
            <a:fillRect/>
          </a:stretch>
        </p:blipFill>
        <p:spPr>
          <a:xfrm>
            <a:off x="3192975" y="2957950"/>
            <a:ext cx="2532777" cy="1453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712150"/>
            <a:ext cx="7751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Introduction T-20 world cup 2022</a:t>
            </a:r>
            <a:endParaRPr sz="3100"/>
          </a:p>
        </p:txBody>
      </p:sp>
      <p:sp>
        <p:nvSpPr>
          <p:cNvPr id="80" name="Google Shape;80;p14"/>
          <p:cNvSpPr txBox="1"/>
          <p:nvPr>
            <p:ph idx="4294967295" type="title"/>
          </p:nvPr>
        </p:nvSpPr>
        <p:spPr>
          <a:xfrm>
            <a:off x="535775" y="1480150"/>
            <a:ext cx="5197200" cy="33378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Clr>
                <a:schemeClr val="dk2"/>
              </a:buClr>
              <a:buSzPct val="55000"/>
              <a:buFont typeface="Arial"/>
              <a:buNone/>
            </a:pPr>
            <a:r>
              <a:rPr b="0" lang="en" sz="2000">
                <a:latin typeface="Lato"/>
                <a:ea typeface="Lato"/>
                <a:cs typeface="Lato"/>
                <a:sym typeface="Lato"/>
              </a:rPr>
              <a:t>Welcome to the T-20 World Cup 2022 Data Science project. In this endeavor, we'll embark on an exciting journey of comprehensive data analysis, drawing meaningful insights from the action-packed world of T-20 cricket. We'll dive deep into the dataset, explore the nuances of the game, and provide valuable insights and inferences.</a:t>
            </a:r>
            <a:endParaRPr b="0" sz="2000">
              <a:latin typeface="Lato"/>
              <a:ea typeface="Lato"/>
              <a:cs typeface="Lato"/>
              <a:sym typeface="Lato"/>
            </a:endParaRPr>
          </a:p>
          <a:p>
            <a:pPr indent="0" lvl="0" marL="0" rtl="0" algn="just">
              <a:lnSpc>
                <a:spcPct val="115000"/>
              </a:lnSpc>
              <a:spcBef>
                <a:spcPts val="1600"/>
              </a:spcBef>
              <a:spcAft>
                <a:spcPts val="1600"/>
              </a:spcAft>
              <a:buNone/>
            </a:pPr>
            <a:r>
              <a:t/>
            </a:r>
            <a:endParaRPr b="0" sz="1100">
              <a:latin typeface="Lato"/>
              <a:ea typeface="Lato"/>
              <a:cs typeface="Lato"/>
              <a:sym typeface="Lato"/>
            </a:endParaRPr>
          </a:p>
        </p:txBody>
      </p:sp>
      <p:pic>
        <p:nvPicPr>
          <p:cNvPr id="81" name="Google Shape;81;p14"/>
          <p:cNvPicPr preferRelativeResize="0"/>
          <p:nvPr/>
        </p:nvPicPr>
        <p:blipFill>
          <a:blip r:embed="rId3">
            <a:alphaModFix/>
          </a:blip>
          <a:stretch>
            <a:fillRect/>
          </a:stretch>
        </p:blipFill>
        <p:spPr>
          <a:xfrm>
            <a:off x="5881075" y="2888775"/>
            <a:ext cx="2958125" cy="1929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 name="Shape 85"/>
        <p:cNvGrpSpPr/>
        <p:nvPr/>
      </p:nvGrpSpPr>
      <p:grpSpPr>
        <a:xfrm>
          <a:off x="0" y="0"/>
          <a:ext cx="0" cy="0"/>
          <a:chOff x="0" y="0"/>
          <a:chExt cx="0" cy="0"/>
        </a:xfrm>
      </p:grpSpPr>
      <p:pic>
        <p:nvPicPr>
          <p:cNvPr id="86" name="Google Shape;86;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7" name="Google Shape;87;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8" name="Google Shape;88;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Raleway"/>
                <a:ea typeface="Raleway"/>
                <a:cs typeface="Raleway"/>
                <a:sym typeface="Raleway"/>
              </a:rPr>
              <a:t>Problem Statement:</a:t>
            </a:r>
            <a:endParaRPr b="1" sz="2500">
              <a:solidFill>
                <a:schemeClr val="lt2"/>
              </a:solidFill>
              <a:latin typeface="Raleway"/>
              <a:ea typeface="Raleway"/>
              <a:cs typeface="Raleway"/>
              <a:sym typeface="Raleway"/>
            </a:endParaRPr>
          </a:p>
        </p:txBody>
      </p:sp>
      <p:sp>
        <p:nvSpPr>
          <p:cNvPr id="89" name="Google Shape;89;p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lang="en" sz="1200">
                <a:latin typeface="Raleway"/>
                <a:ea typeface="Raleway"/>
                <a:cs typeface="Raleway"/>
                <a:sym typeface="Raleway"/>
              </a:rPr>
              <a:t>The T-20 World Cup 2022 dataset provides a goldmine of cricket data, including detailed match statistics, player performances, and game-changing events. Your mission is to unravel the stories hidden within this dataset by:</a:t>
            </a:r>
            <a:endParaRPr sz="1200">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304800" lvl="0" marL="457200" rtl="0" algn="l">
              <a:spcBef>
                <a:spcPts val="1000"/>
              </a:spcBef>
              <a:spcAft>
                <a:spcPts val="0"/>
              </a:spcAft>
              <a:buSzPts val="1200"/>
              <a:buFont typeface="Raleway"/>
              <a:buChar char="➔"/>
            </a:pPr>
            <a:r>
              <a:rPr lang="en" sz="1200">
                <a:latin typeface="Raleway"/>
                <a:ea typeface="Raleway"/>
                <a:cs typeface="Raleway"/>
                <a:sym typeface="Raleway"/>
              </a:rPr>
              <a:t>1. Data Exploration: Delve into the dataset to uncover trends, patterns, and insights. Analyze the performance of teams, players, and key events within the matches.</a:t>
            </a:r>
            <a:endParaRPr sz="1200">
              <a:latin typeface="Raleway"/>
              <a:ea typeface="Raleway"/>
              <a:cs typeface="Raleway"/>
              <a:sym typeface="Raleway"/>
            </a:endParaRPr>
          </a:p>
          <a:p>
            <a:pPr indent="0" lvl="0" marL="45720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95" name="Google Shape;95;p1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96" name="Google Shape;96;p16"/>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Raleway"/>
                <a:ea typeface="Raleway"/>
                <a:cs typeface="Raleway"/>
                <a:sym typeface="Raleway"/>
              </a:rPr>
              <a:t>Problem Statement:</a:t>
            </a:r>
            <a:endParaRPr b="1" sz="2500">
              <a:solidFill>
                <a:schemeClr val="lt2"/>
              </a:solidFill>
              <a:latin typeface="Raleway"/>
              <a:ea typeface="Raleway"/>
              <a:cs typeface="Raleway"/>
              <a:sym typeface="Raleway"/>
            </a:endParaRPr>
          </a:p>
        </p:txBody>
      </p:sp>
      <p:sp>
        <p:nvSpPr>
          <p:cNvPr id="97" name="Google Shape;97;p16"/>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Raleway"/>
              <a:ea typeface="Raleway"/>
              <a:cs typeface="Raleway"/>
              <a:sym typeface="Raleway"/>
            </a:endParaRPr>
          </a:p>
          <a:p>
            <a:pPr indent="-304800" lvl="0" marL="457200" rtl="0" algn="l">
              <a:spcBef>
                <a:spcPts val="1000"/>
              </a:spcBef>
              <a:spcAft>
                <a:spcPts val="0"/>
              </a:spcAft>
              <a:buSzPts val="1200"/>
              <a:buFont typeface="Raleway"/>
              <a:buChar char="➔"/>
            </a:pPr>
            <a:r>
              <a:rPr lang="en" sz="1200">
                <a:latin typeface="Raleway"/>
                <a:ea typeface="Raleway"/>
                <a:cs typeface="Raleway"/>
                <a:sym typeface="Raleway"/>
              </a:rPr>
              <a:t>2. In-Depth Analysis: Examine player statistics, including runs, wickets, and over-by-over progress, to understand the dynamics of the game.</a:t>
            </a:r>
            <a:endParaRPr sz="1200">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304800" lvl="0" marL="457200" rtl="0" algn="l">
              <a:spcBef>
                <a:spcPts val="1000"/>
              </a:spcBef>
              <a:spcAft>
                <a:spcPts val="0"/>
              </a:spcAft>
              <a:buSzPts val="1200"/>
              <a:buFont typeface="Raleway"/>
              <a:buChar char="➔"/>
            </a:pPr>
            <a:r>
              <a:rPr lang="en" sz="1200">
                <a:latin typeface="Raleway"/>
                <a:ea typeface="Raleway"/>
                <a:cs typeface="Raleway"/>
                <a:sym typeface="Raleway"/>
              </a:rPr>
              <a:t>3. Event Inference: Identify and analyze critical match events, such as boundaries, wickets, and strategic moments. Uncover the factors that contribute to the success or downfall of a team.</a:t>
            </a:r>
            <a:endParaRPr sz="1200">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0" lvl="0" marL="45720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03" name="Google Shape;103;p1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04" name="Google Shape;104;p1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Raleway"/>
                <a:ea typeface="Raleway"/>
                <a:cs typeface="Raleway"/>
                <a:sym typeface="Raleway"/>
              </a:rPr>
              <a:t>Problem Statement:</a:t>
            </a:r>
            <a:endParaRPr b="1" sz="2500">
              <a:solidFill>
                <a:schemeClr val="lt2"/>
              </a:solidFill>
              <a:latin typeface="Raleway"/>
              <a:ea typeface="Raleway"/>
              <a:cs typeface="Raleway"/>
              <a:sym typeface="Raleway"/>
            </a:endParaRPr>
          </a:p>
        </p:txBody>
      </p:sp>
      <p:sp>
        <p:nvSpPr>
          <p:cNvPr id="105" name="Google Shape;105;p17"/>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Raleway"/>
              <a:ea typeface="Raleway"/>
              <a:cs typeface="Raleway"/>
              <a:sym typeface="Raleway"/>
            </a:endParaRPr>
          </a:p>
          <a:p>
            <a:pPr indent="0" lvl="0" marL="457200" rtl="0" algn="l">
              <a:spcBef>
                <a:spcPts val="1000"/>
              </a:spcBef>
              <a:spcAft>
                <a:spcPts val="0"/>
              </a:spcAft>
              <a:buNone/>
            </a:pPr>
            <a:r>
              <a:rPr lang="en" sz="1200">
                <a:latin typeface="Raleway"/>
                <a:ea typeface="Raleway"/>
                <a:cs typeface="Raleway"/>
                <a:sym typeface="Raleway"/>
              </a:rPr>
              <a:t>4. Performance Evaluation: Evaluate individual and team performances, including standout players, consistent run-scorers, and top wicket-takers. Discover what sets them apart.</a:t>
            </a:r>
            <a:endParaRPr sz="1200">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0" lvl="0" marL="457200" rtl="0" algn="l">
              <a:spcBef>
                <a:spcPts val="1000"/>
              </a:spcBef>
              <a:spcAft>
                <a:spcPts val="0"/>
              </a:spcAft>
              <a:buNone/>
            </a:pPr>
            <a:r>
              <a:rPr lang="en" sz="1200">
                <a:latin typeface="Raleway"/>
                <a:ea typeface="Raleway"/>
                <a:cs typeface="Raleway"/>
                <a:sym typeface="Raleway"/>
              </a:rPr>
              <a:t>5. Statistical Insights: Utilize statistical techniques to gain insights into team strategies, batting, bowling, and match outcomes. Create visualizations that convey the story of the tournament.</a:t>
            </a:r>
            <a:endParaRPr sz="1200">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a:t>
            </a:r>
            <a:endParaRPr sz="1200">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0" lvl="0" marL="45720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900"/>
              <a:t>Dataset Overview:</a:t>
            </a:r>
            <a:endParaRPr sz="2900"/>
          </a:p>
          <a:p>
            <a:pPr indent="0" lvl="0" marL="0" rtl="0" algn="l">
              <a:spcBef>
                <a:spcPts val="0"/>
              </a:spcBef>
              <a:spcAft>
                <a:spcPts val="0"/>
              </a:spcAft>
              <a:buNone/>
            </a:pPr>
            <a:r>
              <a:rPr lang="en" sz="2900"/>
              <a:t>The dataset contains detailed </a:t>
            </a:r>
            <a:endParaRPr sz="2900"/>
          </a:p>
          <a:p>
            <a:pPr indent="0" lvl="0" marL="0" rtl="0" algn="l">
              <a:spcBef>
                <a:spcPts val="0"/>
              </a:spcBef>
              <a:spcAft>
                <a:spcPts val="0"/>
              </a:spcAft>
              <a:buNone/>
            </a:pPr>
            <a:r>
              <a:rPr lang="en" sz="2900"/>
              <a:t>information on T-20 World Cup 2022 </a:t>
            </a:r>
            <a:endParaRPr sz="2900"/>
          </a:p>
          <a:p>
            <a:pPr indent="0" lvl="0" marL="0" rtl="0" algn="l">
              <a:spcBef>
                <a:spcPts val="0"/>
              </a:spcBef>
              <a:spcAft>
                <a:spcPts val="0"/>
              </a:spcAft>
              <a:buNone/>
            </a:pPr>
            <a:r>
              <a:rPr lang="en" sz="2900"/>
              <a:t>matches. It includes:</a:t>
            </a:r>
            <a:endParaRPr sz="2900"/>
          </a:p>
          <a:p>
            <a:pPr indent="0" lvl="0" marL="0" rtl="0" algn="l">
              <a:spcBef>
                <a:spcPts val="0"/>
              </a:spcBef>
              <a:spcAft>
                <a:spcPts val="0"/>
              </a:spcAft>
              <a:buClr>
                <a:schemeClr val="dk2"/>
              </a:buClr>
              <a:buSzPts val="1100"/>
              <a:buFont typeface="Arial"/>
              <a:buNone/>
            </a:pPr>
            <a:r>
              <a:t/>
            </a:r>
            <a:endParaRPr sz="2900"/>
          </a:p>
          <a:p>
            <a:pPr indent="0" lvl="0" marL="0" rtl="0" algn="l">
              <a:spcBef>
                <a:spcPts val="0"/>
              </a:spcBef>
              <a:spcAft>
                <a:spcPts val="0"/>
              </a:spcAft>
              <a:buClr>
                <a:schemeClr val="dk2"/>
              </a:buClr>
              <a:buSzPts val="1100"/>
              <a:buFont typeface="Arial"/>
              <a:buNone/>
            </a:pPr>
            <a:r>
              <a:rPr lang="en" sz="1400"/>
              <a:t>- Match details: Match ID, names of the home and away teams, innings details, over-by-over progress.</a:t>
            </a:r>
            <a:endParaRPr sz="1400"/>
          </a:p>
          <a:p>
            <a:pPr indent="0" lvl="0" marL="0" rtl="0" algn="l">
              <a:spcBef>
                <a:spcPts val="0"/>
              </a:spcBef>
              <a:spcAft>
                <a:spcPts val="0"/>
              </a:spcAft>
              <a:buClr>
                <a:schemeClr val="dk2"/>
              </a:buClr>
              <a:buSzPts val="1100"/>
              <a:buFont typeface="Arial"/>
              <a:buNone/>
            </a:pPr>
            <a:r>
              <a:rPr lang="en" sz="1400"/>
              <a:t>- Player statistics: Runs, wickets, and other player-specific details.</a:t>
            </a:r>
            <a:endParaRPr sz="1400"/>
          </a:p>
          <a:p>
            <a:pPr indent="0" lvl="0" marL="0" rtl="0" algn="l">
              <a:spcBef>
                <a:spcPts val="0"/>
              </a:spcBef>
              <a:spcAft>
                <a:spcPts val="0"/>
              </a:spcAft>
              <a:buClr>
                <a:schemeClr val="dk2"/>
              </a:buClr>
              <a:buSzPts val="1100"/>
              <a:buFont typeface="Arial"/>
              <a:buNone/>
            </a:pPr>
            <a:r>
              <a:rPr lang="en" sz="1400"/>
              <a:t>- Match events: Boundaries, wickets, retired hurt scenarios, and more.</a:t>
            </a:r>
            <a:endParaRPr sz="1400"/>
          </a:p>
          <a:p>
            <a:pPr indent="0" lvl="0" marL="0" rtl="0" algn="l">
              <a:spcBef>
                <a:spcPts val="0"/>
              </a:spcBef>
              <a:spcAft>
                <a:spcPts val="0"/>
              </a:spcAft>
              <a:buClr>
                <a:schemeClr val="dk2"/>
              </a:buClr>
              <a:buSzPts val="1100"/>
              <a:buFont typeface="Arial"/>
              <a:buNone/>
            </a:pPr>
            <a:r>
              <a:rPr lang="en" sz="1400"/>
              <a:t>- Commentary text: Pre-match, in-match, and post-match commentary snippets.</a:t>
            </a:r>
            <a:endParaRPr sz="1400"/>
          </a:p>
          <a:p>
            <a:pPr indent="0" lvl="0" marL="0" rtl="0" algn="l">
              <a:spcBef>
                <a:spcPts val="0"/>
              </a:spcBef>
              <a:spcAft>
                <a:spcPts val="0"/>
              </a:spcAft>
              <a:buNone/>
            </a:pPr>
            <a:r>
              <a:t/>
            </a:r>
            <a:endParaRPr sz="1400"/>
          </a:p>
        </p:txBody>
      </p:sp>
      <p:grpSp>
        <p:nvGrpSpPr>
          <p:cNvPr id="111" name="Google Shape;111;p18"/>
          <p:cNvGrpSpPr/>
          <p:nvPr/>
        </p:nvGrpSpPr>
        <p:grpSpPr>
          <a:xfrm>
            <a:off x="6773713" y="172904"/>
            <a:ext cx="2212050" cy="2537076"/>
            <a:chOff x="6803275" y="395363"/>
            <a:chExt cx="2212050" cy="2537076"/>
          </a:xfrm>
        </p:grpSpPr>
        <p:pic>
          <p:nvPicPr>
            <p:cNvPr id="112" name="Google Shape;112;p18"/>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13" name="Google Shape;113;p18"/>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14" name="Google Shape;114;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a:solidFill>
                    <a:schemeClr val="dk1"/>
                  </a:solidFill>
                  <a:latin typeface="Raleway"/>
                  <a:ea typeface="Raleway"/>
                  <a:cs typeface="Raleway"/>
                  <a:sym typeface="Raleway"/>
                </a:rPr>
                <a:t>Dataset detail</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T-20 World Cup 2022 matches dataset </a:t>
              </a:r>
              <a:r>
                <a:rPr lang="en" sz="1200">
                  <a:solidFill>
                    <a:schemeClr val="dk2"/>
                  </a:solidFill>
                  <a:latin typeface="Raleway"/>
                  <a:ea typeface="Raleway"/>
                  <a:cs typeface="Raleway"/>
                  <a:sym typeface="Raleway"/>
                </a:rPr>
                <a:t>detailed</a:t>
              </a:r>
              <a:r>
                <a:rPr lang="en" sz="1200">
                  <a:solidFill>
                    <a:schemeClr val="dk2"/>
                  </a:solidFill>
                  <a:latin typeface="Raleway"/>
                  <a:ea typeface="Raleway"/>
                  <a:cs typeface="Raleway"/>
                  <a:sym typeface="Raleway"/>
                </a:rPr>
                <a:t> information given.</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t/>
              </a:r>
              <a:endParaRPr b="1" sz="1200">
                <a:solidFill>
                  <a:schemeClr val="dk2"/>
                </a:solidFill>
                <a:latin typeface="Raleway"/>
                <a:ea typeface="Raleway"/>
                <a:cs typeface="Raleway"/>
                <a:sym typeface="Raleway"/>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67800" y="243975"/>
            <a:ext cx="9076200" cy="47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t>									</a:t>
            </a:r>
            <a:endParaRPr b="0" sz="2400"/>
          </a:p>
          <a:p>
            <a:pPr indent="0" lvl="0" marL="0" rtl="0" algn="l">
              <a:spcBef>
                <a:spcPts val="1000"/>
              </a:spcBef>
              <a:spcAft>
                <a:spcPts val="0"/>
              </a:spcAft>
              <a:buNone/>
            </a:pPr>
            <a:r>
              <a:t/>
            </a:r>
            <a:endParaRPr b="0" sz="2400"/>
          </a:p>
          <a:p>
            <a:pPr indent="0" lvl="0" marL="0" rtl="0" algn="l">
              <a:spcBef>
                <a:spcPts val="1000"/>
              </a:spcBef>
              <a:spcAft>
                <a:spcPts val="0"/>
              </a:spcAft>
              <a:buNone/>
            </a:pPr>
            <a:r>
              <a:t/>
            </a:r>
            <a:endParaRPr b="0" sz="2400"/>
          </a:p>
          <a:p>
            <a:pPr indent="0" lvl="0" marL="0" rtl="0" algn="l">
              <a:spcBef>
                <a:spcPts val="1000"/>
              </a:spcBef>
              <a:spcAft>
                <a:spcPts val="0"/>
              </a:spcAft>
              <a:buNone/>
            </a:pPr>
            <a:r>
              <a:t/>
            </a:r>
            <a:endParaRPr b="0" sz="2400"/>
          </a:p>
          <a:p>
            <a:pPr indent="0" lvl="0" marL="0" rtl="0" algn="l">
              <a:spcBef>
                <a:spcPts val="1000"/>
              </a:spcBef>
              <a:spcAft>
                <a:spcPts val="0"/>
              </a:spcAft>
              <a:buClr>
                <a:schemeClr val="dk2"/>
              </a:buClr>
              <a:buSzPts val="1100"/>
              <a:buFont typeface="Arial"/>
              <a:buNone/>
            </a:pPr>
            <a:r>
              <a:t/>
            </a:r>
            <a:endParaRPr b="0" sz="2400"/>
          </a:p>
          <a:p>
            <a:pPr indent="457200" lvl="0" marL="5943600" rtl="0" algn="l">
              <a:spcBef>
                <a:spcPts val="1000"/>
              </a:spcBef>
              <a:spcAft>
                <a:spcPts val="1000"/>
              </a:spcAft>
              <a:buNone/>
            </a:pPr>
            <a:r>
              <a:rPr b="0" lang="en" sz="2400"/>
              <a:t>	</a:t>
            </a:r>
            <a:endParaRPr b="0" sz="2400"/>
          </a:p>
        </p:txBody>
      </p:sp>
      <p:pic>
        <p:nvPicPr>
          <p:cNvPr id="120" name="Google Shape;120;p19"/>
          <p:cNvPicPr preferRelativeResize="0"/>
          <p:nvPr/>
        </p:nvPicPr>
        <p:blipFill>
          <a:blip r:embed="rId3">
            <a:alphaModFix/>
          </a:blip>
          <a:stretch>
            <a:fillRect/>
          </a:stretch>
        </p:blipFill>
        <p:spPr>
          <a:xfrm>
            <a:off x="2570225" y="243975"/>
            <a:ext cx="6432299" cy="2713975"/>
          </a:xfrm>
          <a:prstGeom prst="rect">
            <a:avLst/>
          </a:prstGeom>
          <a:noFill/>
          <a:ln>
            <a:noFill/>
          </a:ln>
        </p:spPr>
      </p:pic>
      <p:pic>
        <p:nvPicPr>
          <p:cNvPr id="121" name="Google Shape;121;p19"/>
          <p:cNvPicPr preferRelativeResize="0"/>
          <p:nvPr/>
        </p:nvPicPr>
        <p:blipFill>
          <a:blip r:embed="rId4">
            <a:alphaModFix/>
          </a:blip>
          <a:stretch>
            <a:fillRect/>
          </a:stretch>
        </p:blipFill>
        <p:spPr>
          <a:xfrm>
            <a:off x="1460275" y="3178725"/>
            <a:ext cx="7542249" cy="1739775"/>
          </a:xfrm>
          <a:prstGeom prst="rect">
            <a:avLst/>
          </a:prstGeom>
          <a:noFill/>
          <a:ln>
            <a:noFill/>
          </a:ln>
        </p:spPr>
      </p:pic>
      <p:sp>
        <p:nvSpPr>
          <p:cNvPr id="122" name="Google Shape;122;p19"/>
          <p:cNvSpPr/>
          <p:nvPr/>
        </p:nvSpPr>
        <p:spPr>
          <a:xfrm>
            <a:off x="67800" y="243975"/>
            <a:ext cx="2268000" cy="182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latin typeface="Raleway"/>
                <a:ea typeface="Raleway"/>
                <a:cs typeface="Raleway"/>
                <a:sym typeface="Raleway"/>
              </a:rPr>
              <a:t>Import Libraries </a:t>
            </a:r>
            <a:endParaRPr>
              <a:solidFill>
                <a:schemeClr val="lt1"/>
              </a:solidFill>
              <a:latin typeface="Raleway"/>
              <a:ea typeface="Raleway"/>
              <a:cs typeface="Raleway"/>
              <a:sym typeface="Raleway"/>
            </a:endParaRPr>
          </a:p>
          <a:p>
            <a:pPr indent="0" lvl="0" marL="0" rtl="0" algn="l">
              <a:spcBef>
                <a:spcPts val="1000"/>
              </a:spcBef>
              <a:spcAft>
                <a:spcPts val="0"/>
              </a:spcAft>
              <a:buClr>
                <a:schemeClr val="dk2"/>
              </a:buClr>
              <a:buSzPts val="1100"/>
              <a:buFont typeface="Arial"/>
              <a:buNone/>
            </a:pPr>
            <a:r>
              <a:rPr lang="en">
                <a:solidFill>
                  <a:schemeClr val="lt1"/>
                </a:solidFill>
                <a:latin typeface="Raleway"/>
                <a:ea typeface="Raleway"/>
                <a:cs typeface="Raleway"/>
                <a:sym typeface="Raleway"/>
              </a:rPr>
              <a:t>&amp; </a:t>
            </a:r>
            <a:endParaRPr>
              <a:solidFill>
                <a:schemeClr val="lt1"/>
              </a:solidFill>
              <a:latin typeface="Raleway"/>
              <a:ea typeface="Raleway"/>
              <a:cs typeface="Raleway"/>
              <a:sym typeface="Raleway"/>
            </a:endParaRPr>
          </a:p>
          <a:p>
            <a:pPr indent="0" lvl="0" marL="0" rtl="0" algn="l">
              <a:spcBef>
                <a:spcPts val="1000"/>
              </a:spcBef>
              <a:spcAft>
                <a:spcPts val="1000"/>
              </a:spcAft>
              <a:buClr>
                <a:schemeClr val="dk2"/>
              </a:buClr>
              <a:buSzPts val="1100"/>
              <a:buFont typeface="Arial"/>
              <a:buNone/>
            </a:pPr>
            <a:r>
              <a:rPr lang="en">
                <a:solidFill>
                  <a:schemeClr val="lt1"/>
                </a:solidFill>
                <a:latin typeface="Raleway"/>
                <a:ea typeface="Raleway"/>
                <a:cs typeface="Raleway"/>
                <a:sym typeface="Raleway"/>
              </a:rPr>
              <a:t>Read Dataset</a:t>
            </a:r>
            <a:endParaRPr sz="400">
              <a:latin typeface="Lato"/>
              <a:ea typeface="Lato"/>
              <a:cs typeface="Lato"/>
              <a:sym typeface="Lato"/>
            </a:endParaRPr>
          </a:p>
        </p:txBody>
      </p:sp>
      <p:sp>
        <p:nvSpPr>
          <p:cNvPr id="123" name="Google Shape;123;p19"/>
          <p:cNvSpPr/>
          <p:nvPr/>
        </p:nvSpPr>
        <p:spPr>
          <a:xfrm>
            <a:off x="184000" y="3280875"/>
            <a:ext cx="1161000" cy="94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000"/>
              </a:spcAft>
              <a:buClr>
                <a:schemeClr val="dk2"/>
              </a:buClr>
              <a:buSzPts val="1100"/>
              <a:buFont typeface="Arial"/>
              <a:buNone/>
            </a:pPr>
            <a:r>
              <a:rPr lang="en" sz="1600">
                <a:solidFill>
                  <a:schemeClr val="lt1"/>
                </a:solidFill>
                <a:latin typeface="Raleway"/>
                <a:ea typeface="Raleway"/>
                <a:cs typeface="Raleway"/>
                <a:sym typeface="Raleway"/>
              </a:rPr>
              <a:t>output</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559875" y="436150"/>
            <a:ext cx="8104374" cy="4513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3">
            <a:alphaModFix/>
          </a:blip>
          <a:stretch>
            <a:fillRect/>
          </a:stretch>
        </p:blipFill>
        <p:spPr>
          <a:xfrm>
            <a:off x="152400" y="305475"/>
            <a:ext cx="8839202" cy="458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